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553" r:id="rId2"/>
    <p:sldId id="459" r:id="rId3"/>
    <p:sldId id="501" r:id="rId4"/>
    <p:sldId id="515" r:id="rId5"/>
    <p:sldId id="516" r:id="rId6"/>
    <p:sldId id="506" r:id="rId7"/>
    <p:sldId id="552" r:id="rId8"/>
    <p:sldId id="554"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16" autoAdjust="0"/>
    <p:restoredTop sz="91372" autoAdjust="0"/>
  </p:normalViewPr>
  <p:slideViewPr>
    <p:cSldViewPr>
      <p:cViewPr varScale="1">
        <p:scale>
          <a:sx n="143" d="100"/>
          <a:sy n="143" d="100"/>
        </p:scale>
        <p:origin x="224" y="1024"/>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8/9/17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280104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69008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6586" y="0"/>
            <a:ext cx="9078162" cy="446276"/>
          </a:xfrm>
          <a:prstGeom prst="rect">
            <a:avLst/>
          </a:prstGeom>
          <a:noFill/>
        </p:spPr>
        <p:txBody>
          <a:bodyPr wrap="square" rtlCol="0">
            <a:spAutoFit/>
          </a:bodyPr>
          <a:lstStyle/>
          <a:p>
            <a:r>
              <a:rPr lang="en-US" sz="2300" dirty="0" smtClean="0">
                <a:solidFill>
                  <a:srgbClr val="FFFF00"/>
                </a:solidFill>
                <a:latin typeface="Times New Roman" charset="0"/>
                <a:ea typeface="Times New Roman" charset="0"/>
                <a:cs typeface="Times New Roman" charset="0"/>
              </a:rPr>
              <a:t>The Great Prostitute   =   The Great </a:t>
            </a:r>
            <a:r>
              <a:rPr lang="en-AU" sz="2300" dirty="0" smtClean="0">
                <a:solidFill>
                  <a:srgbClr val="FFFF00"/>
                </a:solidFill>
                <a:latin typeface="Times New Roman" charset="0"/>
                <a:ea typeface="Times New Roman" charset="0"/>
                <a:cs typeface="Times New Roman" charset="0"/>
              </a:rPr>
              <a:t>City  </a:t>
            </a:r>
            <a:r>
              <a:rPr lang="en-US" sz="2300" dirty="0" smtClean="0">
                <a:solidFill>
                  <a:srgbClr val="FFFF00"/>
                </a:solidFill>
                <a:latin typeface="Times New Roman" charset="0"/>
                <a:ea typeface="Times New Roman" charset="0"/>
                <a:cs typeface="Times New Roman" charset="0"/>
              </a:rPr>
              <a:t> “</a:t>
            </a:r>
            <a:r>
              <a:rPr lang="en-US" sz="2300" u="sng" dirty="0" smtClean="0">
                <a:solidFill>
                  <a:srgbClr val="FFFF00"/>
                </a:solidFill>
                <a:latin typeface="Times New Roman" charset="0"/>
                <a:ea typeface="Times New Roman" charset="0"/>
                <a:cs typeface="Times New Roman" charset="0"/>
              </a:rPr>
              <a:t>Babylon</a:t>
            </a:r>
            <a:r>
              <a:rPr lang="en-US" sz="2300" dirty="0" smtClean="0">
                <a:solidFill>
                  <a:srgbClr val="FFFF00"/>
                </a:solidFill>
                <a:latin typeface="Times New Roman" charset="0"/>
                <a:ea typeface="Times New Roman" charset="0"/>
                <a:cs typeface="Times New Roman" charset="0"/>
              </a:rPr>
              <a:t>”</a:t>
            </a:r>
          </a:p>
        </p:txBody>
      </p:sp>
      <p:sp>
        <p:nvSpPr>
          <p:cNvPr id="7" name="TextBox 6"/>
          <p:cNvSpPr txBox="1"/>
          <p:nvPr/>
        </p:nvSpPr>
        <p:spPr>
          <a:xfrm>
            <a:off x="-33476" y="407968"/>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Biblically, Babylon represents Civilisation against God</a:t>
            </a:r>
          </a:p>
        </p:txBody>
      </p:sp>
      <p:sp>
        <p:nvSpPr>
          <p:cNvPr id="8" name="TextBox 7"/>
          <p:cNvSpPr txBox="1"/>
          <p:nvPr/>
        </p:nvSpPr>
        <p:spPr>
          <a:xfrm>
            <a:off x="4335" y="1170450"/>
            <a:ext cx="1800199" cy="430887"/>
          </a:xfrm>
          <a:prstGeom prst="rect">
            <a:avLst/>
          </a:prstGeom>
          <a:noFill/>
        </p:spPr>
        <p:txBody>
          <a:bodyPr wrap="square" rtlCol="0">
            <a:spAutoFit/>
          </a:bodyPr>
          <a:lstStyle/>
          <a:p>
            <a:pPr marL="342900" indent="-342900">
              <a:buFont typeface="Arial" charset="0"/>
              <a:buChar char="•"/>
            </a:pPr>
            <a:r>
              <a:rPr lang="en-AU" sz="2200" spc="120" dirty="0" smtClean="0">
                <a:solidFill>
                  <a:schemeClr val="bg1"/>
                </a:solidFill>
                <a:latin typeface="Times New Roman"/>
                <a:cs typeface="Times New Roman"/>
              </a:rPr>
              <a:t>Pride</a:t>
            </a:r>
          </a:p>
        </p:txBody>
      </p:sp>
      <p:sp>
        <p:nvSpPr>
          <p:cNvPr id="9" name="TextBox 8"/>
          <p:cNvSpPr txBox="1"/>
          <p:nvPr/>
        </p:nvSpPr>
        <p:spPr>
          <a:xfrm>
            <a:off x="-48648" y="1553738"/>
            <a:ext cx="9106589" cy="1107996"/>
          </a:xfrm>
          <a:prstGeom prst="rect">
            <a:avLst/>
          </a:prstGeom>
          <a:noFill/>
        </p:spPr>
        <p:txBody>
          <a:bodyPr wrap="square" rtlCol="0">
            <a:spAutoFit/>
          </a:bodyPr>
          <a:lstStyle/>
          <a:p>
            <a:pPr marL="342900" indent="-342900">
              <a:buFont typeface="Arial" charset="0"/>
              <a:buChar char="•"/>
            </a:pPr>
            <a:r>
              <a:rPr lang="en-AU" sz="2200" spc="120" dirty="0" smtClean="0">
                <a:solidFill>
                  <a:schemeClr val="bg1"/>
                </a:solidFill>
                <a:latin typeface="Times New Roman"/>
                <a:cs typeface="Times New Roman"/>
              </a:rPr>
              <a:t>Putting one’s self in the place of God</a:t>
            </a:r>
          </a:p>
          <a:p>
            <a:pPr marL="342900" indent="-342900">
              <a:buFont typeface="Arial" charset="0"/>
              <a:buChar char="•"/>
            </a:pPr>
            <a:r>
              <a:rPr lang="en-AU" sz="2200" spc="120" dirty="0" smtClean="0">
                <a:solidFill>
                  <a:schemeClr val="bg1"/>
                </a:solidFill>
                <a:latin typeface="Times New Roman"/>
                <a:cs typeface="Times New Roman"/>
              </a:rPr>
              <a:t>Narcissism (self-importance;  self-entitlement; disregard of others)</a:t>
            </a:r>
          </a:p>
          <a:p>
            <a:pPr marL="342900" indent="-342900">
              <a:buFont typeface="Arial" charset="0"/>
              <a:buChar char="•"/>
            </a:pPr>
            <a:r>
              <a:rPr lang="en-AU" sz="2200" spc="120" dirty="0" smtClean="0">
                <a:solidFill>
                  <a:schemeClr val="bg1"/>
                </a:solidFill>
                <a:latin typeface="Times New Roman"/>
                <a:cs typeface="Times New Roman"/>
              </a:rPr>
              <a:t>Hedonism (self-indulgence in luxuries &amp; pleasures)</a:t>
            </a:r>
          </a:p>
        </p:txBody>
      </p:sp>
      <p:sp>
        <p:nvSpPr>
          <p:cNvPr id="13" name="TextBox 12"/>
          <p:cNvSpPr txBox="1"/>
          <p:nvPr/>
        </p:nvSpPr>
        <p:spPr>
          <a:xfrm>
            <a:off x="1346816" y="1156824"/>
            <a:ext cx="1800199" cy="430887"/>
          </a:xfrm>
          <a:prstGeom prst="rect">
            <a:avLst/>
          </a:prstGeom>
          <a:noFill/>
        </p:spPr>
        <p:txBody>
          <a:bodyPr wrap="square" rtlCol="0">
            <a:spAutoFit/>
          </a:bodyPr>
          <a:lstStyle/>
          <a:p>
            <a:pPr marL="342900" indent="-342900">
              <a:buFont typeface="Arial" charset="0"/>
              <a:buChar char="•"/>
            </a:pPr>
            <a:r>
              <a:rPr lang="en-AU" sz="2200" spc="120" dirty="0" smtClean="0">
                <a:solidFill>
                  <a:schemeClr val="bg1"/>
                </a:solidFill>
                <a:latin typeface="Times New Roman"/>
                <a:cs typeface="Times New Roman"/>
              </a:rPr>
              <a:t>Wealth</a:t>
            </a:r>
          </a:p>
        </p:txBody>
      </p:sp>
      <p:sp>
        <p:nvSpPr>
          <p:cNvPr id="2" name="Rectangle 1"/>
          <p:cNvSpPr/>
          <p:nvPr/>
        </p:nvSpPr>
        <p:spPr>
          <a:xfrm>
            <a:off x="2913095" y="1156823"/>
            <a:ext cx="1297150" cy="430887"/>
          </a:xfrm>
          <a:prstGeom prst="rect">
            <a:avLst/>
          </a:prstGeom>
        </p:spPr>
        <p:txBody>
          <a:bodyPr wrap="none">
            <a:spAutoFit/>
          </a:bodyPr>
          <a:lstStyle/>
          <a:p>
            <a:pPr marL="342900" lvl="0" indent="-342900">
              <a:buFont typeface="Arial" charset="0"/>
              <a:buChar char="•"/>
            </a:pPr>
            <a:r>
              <a:rPr lang="en-AU" sz="2200" spc="120">
                <a:solidFill>
                  <a:srgbClr val="FFFFFF"/>
                </a:solidFill>
                <a:latin typeface="Times New Roman"/>
                <a:cs typeface="Times New Roman"/>
              </a:rPr>
              <a:t>Greed</a:t>
            </a:r>
            <a:endParaRPr lang="en-AU" sz="2200" spc="120" dirty="0">
              <a:solidFill>
                <a:srgbClr val="FFFFFF"/>
              </a:solidFill>
              <a:latin typeface="Times New Roman"/>
              <a:cs typeface="Times New Roman"/>
            </a:endParaRPr>
          </a:p>
        </p:txBody>
      </p:sp>
      <p:sp>
        <p:nvSpPr>
          <p:cNvPr id="3" name="Rectangle 2"/>
          <p:cNvSpPr/>
          <p:nvPr/>
        </p:nvSpPr>
        <p:spPr>
          <a:xfrm>
            <a:off x="4281928" y="1166313"/>
            <a:ext cx="2623539" cy="430887"/>
          </a:xfrm>
          <a:prstGeom prst="rect">
            <a:avLst/>
          </a:prstGeom>
        </p:spPr>
        <p:txBody>
          <a:bodyPr wrap="none">
            <a:spAutoFit/>
          </a:bodyPr>
          <a:lstStyle/>
          <a:p>
            <a:pPr marL="342900" lvl="0" indent="-342900">
              <a:buFont typeface="Arial" charset="0"/>
              <a:buChar char="•"/>
            </a:pPr>
            <a:r>
              <a:rPr lang="en-AU" sz="2200" spc="120">
                <a:solidFill>
                  <a:srgbClr val="FFFFFF"/>
                </a:solidFill>
                <a:latin typeface="Times New Roman"/>
                <a:cs typeface="Times New Roman"/>
              </a:rPr>
              <a:t>Self-Sufficiency</a:t>
            </a:r>
            <a:endParaRPr lang="en-AU" sz="2200" spc="120" dirty="0">
              <a:solidFill>
                <a:srgbClr val="FFFFFF"/>
              </a:solidFill>
              <a:latin typeface="Times New Roman"/>
              <a:cs typeface="Times New Roman"/>
            </a:endParaRPr>
          </a:p>
        </p:txBody>
      </p:sp>
      <p:sp>
        <p:nvSpPr>
          <p:cNvPr id="4" name="Rectangle 3"/>
          <p:cNvSpPr/>
          <p:nvPr/>
        </p:nvSpPr>
        <p:spPr>
          <a:xfrm>
            <a:off x="6831781" y="1184078"/>
            <a:ext cx="1955985" cy="430887"/>
          </a:xfrm>
          <a:prstGeom prst="rect">
            <a:avLst/>
          </a:prstGeom>
        </p:spPr>
        <p:txBody>
          <a:bodyPr wrap="none">
            <a:spAutoFit/>
          </a:bodyPr>
          <a:lstStyle/>
          <a:p>
            <a:pPr marL="342900" lvl="0" indent="-342900">
              <a:buFont typeface="Arial" charset="0"/>
              <a:buChar char="•"/>
            </a:pPr>
            <a:r>
              <a:rPr lang="en-AU" sz="2200" spc="120">
                <a:solidFill>
                  <a:srgbClr val="FFFFFF"/>
                </a:solidFill>
                <a:latin typeface="Times New Roman"/>
                <a:cs typeface="Times New Roman"/>
              </a:rPr>
              <a:t>Immorality</a:t>
            </a:r>
            <a:endParaRPr lang="en-AU" sz="2200" spc="120" dirty="0">
              <a:solidFill>
                <a:srgbClr val="FFFFFF"/>
              </a:solidFill>
              <a:latin typeface="Times New Roman"/>
              <a:cs typeface="Times New Roman"/>
            </a:endParaRPr>
          </a:p>
        </p:txBody>
      </p:sp>
      <p:sp>
        <p:nvSpPr>
          <p:cNvPr id="14" name="Rectangle 13"/>
          <p:cNvSpPr/>
          <p:nvPr/>
        </p:nvSpPr>
        <p:spPr>
          <a:xfrm>
            <a:off x="5815782" y="1553738"/>
            <a:ext cx="1548501" cy="430887"/>
          </a:xfrm>
          <a:prstGeom prst="rect">
            <a:avLst/>
          </a:prstGeom>
        </p:spPr>
        <p:txBody>
          <a:bodyPr wrap="none">
            <a:spAutoFit/>
          </a:bodyPr>
          <a:lstStyle/>
          <a:p>
            <a:pPr marL="342900" lvl="0" indent="-342900">
              <a:buFont typeface="Arial" charset="0"/>
              <a:buChar char="•"/>
            </a:pPr>
            <a:r>
              <a:rPr lang="en-AU" sz="2200" spc="120" dirty="0" smtClean="0">
                <a:solidFill>
                  <a:srgbClr val="FFFFFF"/>
                </a:solidFill>
                <a:latin typeface="Times New Roman"/>
                <a:cs typeface="Times New Roman"/>
              </a:rPr>
              <a:t>Idolatry</a:t>
            </a:r>
            <a:endParaRPr lang="en-AU" sz="2200" spc="120" dirty="0">
              <a:solidFill>
                <a:srgbClr val="FFFFFF"/>
              </a:solidFill>
              <a:latin typeface="Times New Roman"/>
              <a:cs typeface="Times New Roman"/>
            </a:endParaRPr>
          </a:p>
        </p:txBody>
      </p:sp>
      <p:sp>
        <p:nvSpPr>
          <p:cNvPr id="18" name="Rectangle 17"/>
          <p:cNvSpPr/>
          <p:nvPr/>
        </p:nvSpPr>
        <p:spPr>
          <a:xfrm>
            <a:off x="6320869" y="37791"/>
            <a:ext cx="2833655" cy="430887"/>
          </a:xfrm>
          <a:prstGeom prst="rect">
            <a:avLst/>
          </a:prstGeom>
        </p:spPr>
        <p:txBody>
          <a:bodyPr wrap="square">
            <a:spAutoFit/>
          </a:bodyPr>
          <a:lstStyle/>
          <a:p>
            <a:pPr lvl="0"/>
            <a:r>
              <a:rPr lang="en-AU" sz="2200" spc="120" dirty="0" smtClean="0">
                <a:solidFill>
                  <a:srgbClr val="FFFFFF"/>
                </a:solidFill>
                <a:latin typeface="Times New Roman"/>
                <a:cs typeface="Times New Roman"/>
              </a:rPr>
              <a:t>A World Superpower</a:t>
            </a:r>
            <a:endParaRPr lang="en-AU" sz="2200" spc="120" dirty="0">
              <a:solidFill>
                <a:srgbClr val="FFFFFF"/>
              </a:solidFill>
              <a:latin typeface="Times New Roman"/>
              <a:cs typeface="Times New Roman"/>
            </a:endParaRPr>
          </a:p>
        </p:txBody>
      </p:sp>
      <p:sp>
        <p:nvSpPr>
          <p:cNvPr id="20" name="TextBox 19"/>
          <p:cNvSpPr txBox="1"/>
          <p:nvPr/>
        </p:nvSpPr>
        <p:spPr>
          <a:xfrm>
            <a:off x="539552" y="826653"/>
            <a:ext cx="8417954" cy="43088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sz="2200" dirty="0" smtClean="0">
                <a:solidFill>
                  <a:sysClr val="windowText" lastClr="000000"/>
                </a:solidFill>
                <a:latin typeface="Times New Roman" charset="0"/>
                <a:ea typeface="Times New Roman" charset="0"/>
                <a:cs typeface="Times New Roman" charset="0"/>
              </a:rPr>
              <a:t>Represents the arrogance </a:t>
            </a:r>
            <a:r>
              <a:rPr lang="en-AU" sz="2200" smtClean="0">
                <a:solidFill>
                  <a:sysClr val="windowText" lastClr="000000"/>
                </a:solidFill>
                <a:latin typeface="Times New Roman" charset="0"/>
                <a:ea typeface="Times New Roman" charset="0"/>
                <a:cs typeface="Times New Roman" charset="0"/>
              </a:rPr>
              <a:t>of Godless </a:t>
            </a:r>
            <a:r>
              <a:rPr lang="en-AU" sz="2200" dirty="0" smtClean="0">
                <a:solidFill>
                  <a:sysClr val="windowText" lastClr="000000"/>
                </a:solidFill>
                <a:latin typeface="Times New Roman" charset="0"/>
                <a:ea typeface="Times New Roman" charset="0"/>
                <a:cs typeface="Times New Roman" charset="0"/>
              </a:rPr>
              <a:t>Civilisation &amp; all its worst traits</a:t>
            </a:r>
          </a:p>
        </p:txBody>
      </p:sp>
      <p:sp>
        <p:nvSpPr>
          <p:cNvPr id="22" name="TextBox 21"/>
          <p:cNvSpPr txBox="1"/>
          <p:nvPr/>
        </p:nvSpPr>
        <p:spPr>
          <a:xfrm>
            <a:off x="-48648" y="2503185"/>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What’s wrong with living as a Babylonian?</a:t>
            </a:r>
          </a:p>
        </p:txBody>
      </p:sp>
      <p:sp>
        <p:nvSpPr>
          <p:cNvPr id="24" name="TextBox 23"/>
          <p:cNvSpPr txBox="1"/>
          <p:nvPr/>
        </p:nvSpPr>
        <p:spPr>
          <a:xfrm>
            <a:off x="-16586" y="2864296"/>
            <a:ext cx="9121124" cy="2800767"/>
          </a:xfrm>
          <a:prstGeom prst="rect">
            <a:avLst/>
          </a:prstGeom>
          <a:noFill/>
        </p:spPr>
        <p:txBody>
          <a:bodyPr wrap="square" rtlCol="0">
            <a:spAutoFit/>
          </a:bodyPr>
          <a:lstStyle/>
          <a:p>
            <a:pPr marL="457200" indent="-457200">
              <a:buFont typeface="+mj-lt"/>
              <a:buAutoNum type="arabicPeriod"/>
            </a:pPr>
            <a:r>
              <a:rPr lang="en-AU" sz="2200" spc="120" dirty="0" smtClean="0">
                <a:solidFill>
                  <a:schemeClr val="bg1"/>
                </a:solidFill>
                <a:latin typeface="Times New Roman"/>
                <a:cs typeface="Times New Roman"/>
              </a:rPr>
              <a:t>Babylon is a society that rejects God</a:t>
            </a:r>
          </a:p>
          <a:p>
            <a:pPr marL="457200" indent="-457200">
              <a:buFont typeface="+mj-lt"/>
              <a:buAutoNum type="arabicPeriod"/>
            </a:pPr>
            <a:r>
              <a:rPr lang="en-AU" sz="2200" spc="120" dirty="0" smtClean="0">
                <a:solidFill>
                  <a:schemeClr val="bg1"/>
                </a:solidFill>
                <a:latin typeface="Times New Roman"/>
                <a:cs typeface="Times New Roman"/>
              </a:rPr>
              <a:t>Elevate themselves to the place of God (narcissists, hedonists)</a:t>
            </a:r>
          </a:p>
          <a:p>
            <a:pPr marL="457200" indent="-457200">
              <a:buFont typeface="+mj-lt"/>
              <a:buAutoNum type="arabicPeriod"/>
            </a:pPr>
            <a:r>
              <a:rPr lang="en-AU" sz="2200" spc="120" dirty="0" smtClean="0">
                <a:solidFill>
                  <a:schemeClr val="bg1"/>
                </a:solidFill>
                <a:latin typeface="Times New Roman"/>
                <a:cs typeface="Times New Roman"/>
              </a:rPr>
              <a:t>As civilisation rejects God, it rejects His Law</a:t>
            </a:r>
          </a:p>
          <a:p>
            <a:pPr marL="457200" indent="-457200">
              <a:buFont typeface="+mj-lt"/>
              <a:buAutoNum type="arabicPeriod"/>
            </a:pPr>
            <a:r>
              <a:rPr lang="en-AU" sz="2200" spc="120" dirty="0" smtClean="0">
                <a:solidFill>
                  <a:schemeClr val="bg1"/>
                </a:solidFill>
                <a:latin typeface="Times New Roman"/>
                <a:cs typeface="Times New Roman"/>
              </a:rPr>
              <a:t>Babylon tramples the world’s poor &amp; takes advantage of the weak</a:t>
            </a:r>
          </a:p>
          <a:p>
            <a:pPr marL="457200" indent="-457200">
              <a:buFont typeface="+mj-lt"/>
              <a:buAutoNum type="arabicPeriod"/>
            </a:pPr>
            <a:r>
              <a:rPr lang="en-AU" sz="2200" spc="120" dirty="0" smtClean="0">
                <a:solidFill>
                  <a:schemeClr val="bg1"/>
                </a:solidFill>
                <a:latin typeface="Times New Roman"/>
                <a:cs typeface="Times New Roman"/>
              </a:rPr>
              <a:t>Babylon persecutes the disciple of Jesus who live counter to the culture.  </a:t>
            </a:r>
            <a:br>
              <a:rPr lang="en-AU" sz="2200" spc="120" dirty="0" smtClean="0">
                <a:solidFill>
                  <a:schemeClr val="bg1"/>
                </a:solidFill>
                <a:latin typeface="Times New Roman"/>
                <a:cs typeface="Times New Roman"/>
              </a:rPr>
            </a:br>
            <a:r>
              <a:rPr lang="en-AU" sz="2200" spc="120" dirty="0" smtClean="0">
                <a:solidFill>
                  <a:schemeClr val="bg1"/>
                </a:solidFill>
                <a:latin typeface="Times New Roman"/>
                <a:cs typeface="Times New Roman"/>
              </a:rPr>
              <a:t>They preach to the Godless and the arrogant to repent, for there is a God higher than them, to whom they must give an account.</a:t>
            </a:r>
          </a:p>
        </p:txBody>
      </p:sp>
    </p:spTree>
    <p:extLst>
      <p:ext uri="{BB962C8B-B14F-4D97-AF65-F5344CB8AC3E}">
        <p14:creationId xmlns:p14="http://schemas.microsoft.com/office/powerpoint/2010/main" val="8034543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16850"/>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dirty="0">
                <a:solidFill>
                  <a:schemeClr val="bg1"/>
                </a:solidFill>
                <a:latin typeface="Times New Roman" charset="0"/>
                <a:ea typeface="Times New Roman" charset="0"/>
                <a:cs typeface="Times New Roman" charset="0"/>
              </a:rPr>
              <a:t>17 </a:t>
            </a:r>
            <a:r>
              <a:rPr lang="en-AU" sz="2600" dirty="0">
                <a:solidFill>
                  <a:schemeClr val="bg1"/>
                </a:solidFill>
                <a:latin typeface="Times New Roman" charset="0"/>
                <a:ea typeface="Times New Roman" charset="0"/>
                <a:cs typeface="Times New Roman" charset="0"/>
              </a:rPr>
              <a:t>Then one of the seven angels who had the seven bowls came and said to me, “Come, I will show you the judgment of the great prostitute who is seated on many waters, </a:t>
            </a:r>
            <a:r>
              <a:rPr lang="en-AU" sz="2600" b="1" baseline="30000" dirty="0">
                <a:solidFill>
                  <a:schemeClr val="bg1"/>
                </a:solidFill>
                <a:latin typeface="Times New Roman" charset="0"/>
                <a:ea typeface="Times New Roman" charset="0"/>
                <a:cs typeface="Times New Roman" charset="0"/>
              </a:rPr>
              <a:t>2 </a:t>
            </a:r>
            <a:r>
              <a:rPr lang="en-AU" sz="2600" dirty="0">
                <a:solidFill>
                  <a:schemeClr val="bg1"/>
                </a:solidFill>
                <a:latin typeface="Times New Roman" charset="0"/>
                <a:ea typeface="Times New Roman" charset="0"/>
                <a:cs typeface="Times New Roman" charset="0"/>
              </a:rPr>
              <a:t>with whom the kings of the earth have committed sexual immorality, and with the wine of whose sexual immorality the dwellers on earth have become drunk.”  </a:t>
            </a:r>
            <a:r>
              <a:rPr lang="en-AU" sz="2600" b="1" baseline="30000" dirty="0">
                <a:solidFill>
                  <a:schemeClr val="bg1"/>
                </a:solidFill>
                <a:latin typeface="Times New Roman" charset="0"/>
                <a:ea typeface="Times New Roman" charset="0"/>
                <a:cs typeface="Times New Roman" charset="0"/>
              </a:rPr>
              <a:t>3 </a:t>
            </a:r>
            <a:r>
              <a:rPr lang="en-AU" sz="2600" dirty="0">
                <a:solidFill>
                  <a:schemeClr val="bg1"/>
                </a:solidFill>
                <a:latin typeface="Times New Roman" charset="0"/>
                <a:ea typeface="Times New Roman" charset="0"/>
                <a:cs typeface="Times New Roman" charset="0"/>
              </a:rPr>
              <a:t>And he carried me away in the Spirit into a wilderness, and I saw a woman sitting on a scarlet beast that was full of blasphemous names, and it had seven heads and ten horns.  </a:t>
            </a:r>
            <a:r>
              <a:rPr lang="en-AU" sz="2600" b="1" baseline="30000" dirty="0">
                <a:solidFill>
                  <a:schemeClr val="bg1"/>
                </a:solidFill>
                <a:latin typeface="Times New Roman" charset="0"/>
                <a:ea typeface="Times New Roman" charset="0"/>
                <a:cs typeface="Times New Roman" charset="0"/>
              </a:rPr>
              <a:t>4 </a:t>
            </a:r>
            <a:r>
              <a:rPr lang="en-AU" sz="2600" dirty="0">
                <a:solidFill>
                  <a:schemeClr val="bg1"/>
                </a:solidFill>
                <a:latin typeface="Times New Roman" charset="0"/>
                <a:ea typeface="Times New Roman" charset="0"/>
                <a:cs typeface="Times New Roman" charset="0"/>
              </a:rPr>
              <a:t>The woman was arrayed in purple and scarlet, and adorned with gold and jewels and pearls, holding in her hand a golden cup full of abominations and the impurities of her sexual immorality.  </a:t>
            </a:r>
            <a:endParaRPr lang="en-GB" sz="26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93839"/>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600" b="1" baseline="30000" dirty="0">
                <a:solidFill>
                  <a:schemeClr val="bg1"/>
                </a:solidFill>
                <a:latin typeface="Times New Roman" charset="0"/>
                <a:ea typeface="Times New Roman" charset="0"/>
                <a:cs typeface="Times New Roman" charset="0"/>
              </a:rPr>
              <a:t>5 </a:t>
            </a:r>
            <a:r>
              <a:rPr lang="en-AU" sz="2600" dirty="0">
                <a:solidFill>
                  <a:schemeClr val="bg1"/>
                </a:solidFill>
                <a:latin typeface="Times New Roman" charset="0"/>
                <a:ea typeface="Times New Roman" charset="0"/>
                <a:cs typeface="Times New Roman" charset="0"/>
              </a:rPr>
              <a:t>And on her forehead was written a name of mystery:  “Babylon the great, mother of prostitutes and of earth’s abominations.”  </a:t>
            </a:r>
            <a:r>
              <a:rPr lang="en-AU" sz="2600" b="1" baseline="30000" dirty="0">
                <a:solidFill>
                  <a:schemeClr val="bg1"/>
                </a:solidFill>
                <a:latin typeface="Times New Roman" charset="0"/>
                <a:ea typeface="Times New Roman" charset="0"/>
                <a:cs typeface="Times New Roman" charset="0"/>
              </a:rPr>
              <a:t>6 </a:t>
            </a:r>
            <a:r>
              <a:rPr lang="en-AU" sz="2600" dirty="0">
                <a:solidFill>
                  <a:schemeClr val="bg1"/>
                </a:solidFill>
                <a:latin typeface="Times New Roman" charset="0"/>
                <a:ea typeface="Times New Roman" charset="0"/>
                <a:cs typeface="Times New Roman" charset="0"/>
              </a:rPr>
              <a:t>And I saw the woman, drunk with the blood of the saints, the blood of the martyrs of Jesus. </a:t>
            </a:r>
            <a:endParaRPr lang="en-GB" sz="2600" dirty="0">
              <a:solidFill>
                <a:schemeClr val="bg1"/>
              </a:solidFill>
              <a:latin typeface="Times New Roman" charset="0"/>
              <a:ea typeface="Times New Roman" charset="0"/>
              <a:cs typeface="Times New Roman" charset="0"/>
            </a:endParaRPr>
          </a:p>
          <a:p>
            <a:pPr>
              <a:lnSpc>
                <a:spcPct val="115000"/>
              </a:lnSpc>
              <a:spcAft>
                <a:spcPts val="0"/>
              </a:spcAft>
            </a:pPr>
            <a:r>
              <a:rPr lang="en-AU" sz="2600" dirty="0">
                <a:solidFill>
                  <a:schemeClr val="bg1"/>
                </a:solidFill>
                <a:latin typeface="Times New Roman" charset="0"/>
                <a:ea typeface="Times New Roman" charset="0"/>
                <a:cs typeface="Times New Roman" charset="0"/>
              </a:rPr>
              <a:t> </a:t>
            </a:r>
            <a:endParaRPr lang="en-GB" sz="2600" dirty="0">
              <a:solidFill>
                <a:schemeClr val="bg1"/>
              </a:solidFill>
              <a:latin typeface="Times New Roman" charset="0"/>
              <a:ea typeface="Times New Roman" charset="0"/>
              <a:cs typeface="Times New Roman" charset="0"/>
            </a:endParaRPr>
          </a:p>
          <a:p>
            <a:r>
              <a:rPr lang="en-AU" sz="2600" dirty="0">
                <a:solidFill>
                  <a:schemeClr val="bg1"/>
                </a:solidFill>
                <a:latin typeface="Times New Roman" charset="0"/>
                <a:ea typeface="Times New Roman" charset="0"/>
                <a:cs typeface="Times New Roman" charset="0"/>
              </a:rPr>
              <a:t>When I saw her, I marvelled greatly.  </a:t>
            </a:r>
            <a:r>
              <a:rPr lang="en-AU" sz="2600" b="1" baseline="30000" dirty="0">
                <a:solidFill>
                  <a:schemeClr val="bg1"/>
                </a:solidFill>
                <a:latin typeface="Times New Roman" charset="0"/>
                <a:ea typeface="Times New Roman" charset="0"/>
                <a:cs typeface="Times New Roman" charset="0"/>
              </a:rPr>
              <a:t>7 </a:t>
            </a:r>
            <a:r>
              <a:rPr lang="en-AU" sz="2600" dirty="0">
                <a:solidFill>
                  <a:schemeClr val="bg1"/>
                </a:solidFill>
                <a:latin typeface="Times New Roman" charset="0"/>
                <a:ea typeface="Times New Roman" charset="0"/>
                <a:cs typeface="Times New Roman" charset="0"/>
              </a:rPr>
              <a:t>But the angel said to me, “Why do you marvel? I will tell you the mystery of the woman, and of the beast with seven heads and ten horns that carries her.  </a:t>
            </a:r>
            <a:r>
              <a:rPr lang="en-AU" sz="2600" b="1" baseline="30000" dirty="0">
                <a:solidFill>
                  <a:schemeClr val="bg1"/>
                </a:solidFill>
                <a:latin typeface="Times New Roman" charset="0"/>
                <a:ea typeface="Times New Roman" charset="0"/>
                <a:cs typeface="Times New Roman" charset="0"/>
              </a:rPr>
              <a:t>8 </a:t>
            </a:r>
            <a:r>
              <a:rPr lang="en-AU" sz="2600" dirty="0">
                <a:solidFill>
                  <a:schemeClr val="bg1"/>
                </a:solidFill>
                <a:latin typeface="Times New Roman" charset="0"/>
                <a:ea typeface="Times New Roman" charset="0"/>
                <a:cs typeface="Times New Roman" charset="0"/>
              </a:rPr>
              <a:t>The beast that you saw was, and is not, and is about to rise from the bottomless pit and go to destruction.  And the dwellers on earth whose names have not been written in the book of life from the foundation of the world will marvel to see the beast, because it was and is not and is to come.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97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charset="0"/>
                <a:ea typeface="Times New Roman" charset="0"/>
                <a:cs typeface="Times New Roman" charset="0"/>
              </a:rPr>
              <a:t>9 </a:t>
            </a:r>
            <a:r>
              <a:rPr lang="en-AU" sz="2600" dirty="0">
                <a:solidFill>
                  <a:schemeClr val="bg1"/>
                </a:solidFill>
                <a:latin typeface="Times New Roman" charset="0"/>
                <a:ea typeface="Times New Roman" charset="0"/>
                <a:cs typeface="Times New Roman" charset="0"/>
              </a:rPr>
              <a:t>This calls for a mind with wisdom:  the seven heads are seven mountains on which the woman is seated;  </a:t>
            </a:r>
            <a:r>
              <a:rPr lang="en-AU" sz="2600" b="1" baseline="30000" dirty="0">
                <a:solidFill>
                  <a:schemeClr val="bg1"/>
                </a:solidFill>
                <a:latin typeface="Times New Roman" charset="0"/>
                <a:ea typeface="Times New Roman" charset="0"/>
                <a:cs typeface="Times New Roman" charset="0"/>
              </a:rPr>
              <a:t>10 </a:t>
            </a:r>
            <a:r>
              <a:rPr lang="en-AU" sz="2600" dirty="0">
                <a:solidFill>
                  <a:schemeClr val="bg1"/>
                </a:solidFill>
                <a:latin typeface="Times New Roman" charset="0"/>
                <a:ea typeface="Times New Roman" charset="0"/>
                <a:cs typeface="Times New Roman" charset="0"/>
              </a:rPr>
              <a:t>they are also seven kings, five of whom have fallen, one is, the other has not yet come, and when he does come he must remain only a little while.  </a:t>
            </a:r>
            <a:r>
              <a:rPr lang="en-AU" sz="2600" b="1" baseline="30000" dirty="0">
                <a:solidFill>
                  <a:schemeClr val="bg1"/>
                </a:solidFill>
                <a:latin typeface="Times New Roman" charset="0"/>
                <a:ea typeface="Times New Roman" charset="0"/>
                <a:cs typeface="Times New Roman" charset="0"/>
              </a:rPr>
              <a:t>11 </a:t>
            </a:r>
            <a:r>
              <a:rPr lang="en-AU" sz="2600" dirty="0">
                <a:solidFill>
                  <a:schemeClr val="bg1"/>
                </a:solidFill>
                <a:latin typeface="Times New Roman" charset="0"/>
                <a:ea typeface="Times New Roman" charset="0"/>
                <a:cs typeface="Times New Roman" charset="0"/>
              </a:rPr>
              <a:t>As for the beast that was and is not, it is an eighth but it belongs to the seven, and it goes to destruction.  </a:t>
            </a:r>
            <a:r>
              <a:rPr lang="en-AU" sz="2600" b="1" baseline="30000" dirty="0">
                <a:solidFill>
                  <a:schemeClr val="bg1"/>
                </a:solidFill>
                <a:latin typeface="Times New Roman" charset="0"/>
                <a:ea typeface="Times New Roman" charset="0"/>
                <a:cs typeface="Times New Roman" charset="0"/>
              </a:rPr>
              <a:t>12 </a:t>
            </a:r>
            <a:r>
              <a:rPr lang="en-AU" sz="2600" dirty="0">
                <a:solidFill>
                  <a:schemeClr val="bg1"/>
                </a:solidFill>
                <a:latin typeface="Times New Roman" charset="0"/>
                <a:ea typeface="Times New Roman" charset="0"/>
                <a:cs typeface="Times New Roman" charset="0"/>
              </a:rPr>
              <a:t>And the ten horns that you saw are ten kings who have not yet received royal power, but they are to receive authority as kings for one hour, together with the beast.  </a:t>
            </a:r>
            <a:r>
              <a:rPr lang="en-AU" sz="2600" b="1" baseline="30000" dirty="0">
                <a:solidFill>
                  <a:schemeClr val="bg1"/>
                </a:solidFill>
                <a:latin typeface="Times New Roman" charset="0"/>
                <a:ea typeface="Times New Roman" charset="0"/>
                <a:cs typeface="Times New Roman" charset="0"/>
              </a:rPr>
              <a:t>13 </a:t>
            </a:r>
            <a:r>
              <a:rPr lang="en-AU" sz="2600" dirty="0">
                <a:solidFill>
                  <a:schemeClr val="bg1"/>
                </a:solidFill>
                <a:latin typeface="Times New Roman" charset="0"/>
                <a:ea typeface="Times New Roman" charset="0"/>
                <a:cs typeface="Times New Roman" charset="0"/>
              </a:rPr>
              <a:t>These are of one mind, and they hand over their power and authority to the beast.  </a:t>
            </a:r>
            <a:r>
              <a:rPr lang="en-AU" sz="2600" b="1" baseline="30000" dirty="0">
                <a:solidFill>
                  <a:schemeClr val="bg1"/>
                </a:solidFill>
                <a:latin typeface="Times New Roman" charset="0"/>
                <a:ea typeface="Times New Roman" charset="0"/>
                <a:cs typeface="Times New Roman" charset="0"/>
              </a:rPr>
              <a:t>14 </a:t>
            </a:r>
            <a:r>
              <a:rPr lang="en-AU" sz="2600" dirty="0">
                <a:solidFill>
                  <a:schemeClr val="bg1"/>
                </a:solidFill>
                <a:latin typeface="Times New Roman" charset="0"/>
                <a:ea typeface="Times New Roman" charset="0"/>
                <a:cs typeface="Times New Roman" charset="0"/>
              </a:rPr>
              <a:t>They will make war on the Lamb, and the Lamb will conquer them, for he is Lord of lords and King of kings, and those with him are called and chosen and faithful.”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Times New Roman" charset="0"/>
                <a:cs typeface="Times New Roman" charset="0"/>
              </a:rPr>
              <a:t>15 </a:t>
            </a:r>
            <a:r>
              <a:rPr lang="en-AU" sz="2800" dirty="0">
                <a:solidFill>
                  <a:schemeClr val="bg1"/>
                </a:solidFill>
                <a:latin typeface="Times New Roman" charset="0"/>
                <a:ea typeface="Times New Roman" charset="0"/>
                <a:cs typeface="Times New Roman" charset="0"/>
              </a:rPr>
              <a:t>And the angel said to me, “The waters that you saw, where the prostitute is seated, are peoples and multitudes and nations and languages.  </a:t>
            </a:r>
            <a:r>
              <a:rPr lang="en-AU" sz="2800" b="1" baseline="30000" dirty="0">
                <a:solidFill>
                  <a:schemeClr val="bg1"/>
                </a:solidFill>
                <a:latin typeface="Times New Roman" charset="0"/>
                <a:ea typeface="Times New Roman" charset="0"/>
                <a:cs typeface="Times New Roman" charset="0"/>
              </a:rPr>
              <a:t>16 </a:t>
            </a:r>
            <a:r>
              <a:rPr lang="en-AU" sz="2800" dirty="0">
                <a:solidFill>
                  <a:schemeClr val="bg1"/>
                </a:solidFill>
                <a:latin typeface="Times New Roman" charset="0"/>
                <a:ea typeface="Times New Roman" charset="0"/>
                <a:cs typeface="Times New Roman" charset="0"/>
              </a:rPr>
              <a:t>And the ten horns that you saw, they and the beast will hate the prostitute.  They will make her desolate and naked, and devour her flesh and burn her up with fire, </a:t>
            </a:r>
            <a:r>
              <a:rPr lang="en-AU" sz="2800" b="1" baseline="30000" dirty="0">
                <a:solidFill>
                  <a:schemeClr val="bg1"/>
                </a:solidFill>
                <a:latin typeface="Times New Roman" charset="0"/>
                <a:ea typeface="Times New Roman" charset="0"/>
                <a:cs typeface="Times New Roman" charset="0"/>
              </a:rPr>
              <a:t>17 </a:t>
            </a:r>
            <a:r>
              <a:rPr lang="en-AU" sz="2800" dirty="0">
                <a:solidFill>
                  <a:schemeClr val="bg1"/>
                </a:solidFill>
                <a:latin typeface="Times New Roman" charset="0"/>
                <a:ea typeface="Times New Roman" charset="0"/>
                <a:cs typeface="Times New Roman" charset="0"/>
              </a:rPr>
              <a:t>for God has put it into their hearts to carry out his purpose by being of one mind and handing over their royal power to the beast, until the words of God are fulfilled.  </a:t>
            </a:r>
            <a:r>
              <a:rPr lang="en-AU" sz="2800" b="1" baseline="30000" dirty="0">
                <a:solidFill>
                  <a:schemeClr val="bg1"/>
                </a:solidFill>
                <a:latin typeface="Times New Roman" charset="0"/>
                <a:ea typeface="Times New Roman" charset="0"/>
                <a:cs typeface="Times New Roman" charset="0"/>
              </a:rPr>
              <a:t>18 </a:t>
            </a:r>
            <a:r>
              <a:rPr lang="en-AU" sz="2800" dirty="0">
                <a:solidFill>
                  <a:schemeClr val="bg1"/>
                </a:solidFill>
                <a:latin typeface="Times New Roman" charset="0"/>
                <a:ea typeface="Times New Roman" charset="0"/>
                <a:cs typeface="Times New Roman" charset="0"/>
              </a:rPr>
              <a:t>And the woman that you saw is the great city that has dominion over the kings of the earth.”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5838" y="0"/>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enemy of my enemy is </a:t>
            </a:r>
            <a:r>
              <a:rPr lang="en-US" sz="2300" b="1" u="sng" dirty="0" smtClean="0">
                <a:solidFill>
                  <a:srgbClr val="FFFF00"/>
                </a:solidFill>
                <a:latin typeface="Iowan Old Style Black"/>
                <a:cs typeface="Iowan Old Style Black"/>
              </a:rPr>
              <a:t>not</a:t>
            </a:r>
            <a:r>
              <a:rPr lang="en-US" sz="2300" dirty="0" smtClean="0">
                <a:solidFill>
                  <a:srgbClr val="FFFF00"/>
                </a:solidFill>
                <a:latin typeface="Iowan Old Style Black"/>
                <a:cs typeface="Iowan Old Style Black"/>
              </a:rPr>
              <a:t> my friend</a:t>
            </a:r>
          </a:p>
        </p:txBody>
      </p:sp>
      <p:sp>
        <p:nvSpPr>
          <p:cNvPr id="12" name="TextBox 11"/>
          <p:cNvSpPr txBox="1"/>
          <p:nvPr/>
        </p:nvSpPr>
        <p:spPr>
          <a:xfrm>
            <a:off x="0" y="446276"/>
            <a:ext cx="9078162" cy="800219"/>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Great Prostitute </a:t>
            </a:r>
            <a:r>
              <a:rPr lang="en-AU" sz="2300" dirty="0" smtClean="0">
                <a:solidFill>
                  <a:schemeClr val="bg1"/>
                </a:solidFill>
                <a:latin typeface="Times New Roman" charset="0"/>
                <a:ea typeface="Times New Roman" charset="0"/>
                <a:cs typeface="Times New Roman" charset="0"/>
              </a:rPr>
              <a:t>= The Great City “Babylon” = man in Godless civilisation (against God and against His children)</a:t>
            </a:r>
            <a:endParaRPr lang="en-AU" sz="23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1129308"/>
            <a:ext cx="2915816"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Beast </a:t>
            </a:r>
            <a:r>
              <a:rPr lang="en-AU" sz="2300" dirty="0" smtClean="0">
                <a:solidFill>
                  <a:schemeClr val="bg1"/>
                </a:solidFill>
                <a:latin typeface="Times New Roman" charset="0"/>
                <a:ea typeface="Times New Roman" charset="0"/>
                <a:cs typeface="Times New Roman" charset="0"/>
              </a:rPr>
              <a:t>= </a:t>
            </a:r>
            <a:r>
              <a:rPr lang="en-AU" sz="2300" smtClean="0">
                <a:solidFill>
                  <a:schemeClr val="bg1"/>
                </a:solidFill>
                <a:latin typeface="Times New Roman" charset="0"/>
                <a:ea typeface="Times New Roman" charset="0"/>
                <a:cs typeface="Times New Roman" charset="0"/>
              </a:rPr>
              <a:t>Antichrist  </a:t>
            </a:r>
            <a:endParaRPr lang="en-AU" sz="2300" dirty="0" smtClean="0">
              <a:solidFill>
                <a:schemeClr val="bg1"/>
              </a:solidFill>
              <a:latin typeface="Times New Roman" charset="0"/>
              <a:ea typeface="Times New Roman" charset="0"/>
              <a:cs typeface="Times New Roman" charset="0"/>
            </a:endParaRPr>
          </a:p>
        </p:txBody>
      </p:sp>
      <p:sp>
        <p:nvSpPr>
          <p:cNvPr id="6" name="TextBox 5"/>
          <p:cNvSpPr txBox="1"/>
          <p:nvPr/>
        </p:nvSpPr>
        <p:spPr>
          <a:xfrm>
            <a:off x="65838" y="1858506"/>
            <a:ext cx="9012324" cy="800219"/>
          </a:xfrm>
          <a:prstGeom prst="rect">
            <a:avLst/>
          </a:prstGeom>
          <a:noFill/>
          <a:ln>
            <a:solidFill>
              <a:schemeClr val="bg1"/>
            </a:solidFill>
          </a:ln>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Lord God almighty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a:t>
            </a:r>
            <a:r>
              <a:rPr lang="en-AU" sz="2300" dirty="0" smtClean="0">
                <a:solidFill>
                  <a:schemeClr val="bg1"/>
                </a:solidFill>
                <a:latin typeface="Times New Roman" charset="0"/>
                <a:ea typeface="Times New Roman" charset="0"/>
                <a:cs typeface="Times New Roman" charset="0"/>
              </a:rPr>
              <a:t>who was;  is;  is to come</a:t>
            </a:r>
          </a:p>
          <a:p>
            <a:r>
              <a:rPr lang="en-AU" sz="2300" dirty="0" smtClean="0">
                <a:solidFill>
                  <a:srgbClr val="FFFF00"/>
                </a:solidFill>
                <a:latin typeface="Times New Roman" charset="0"/>
                <a:ea typeface="Times New Roman" charset="0"/>
                <a:cs typeface="Times New Roman" charset="0"/>
              </a:rPr>
              <a:t>Antichrist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a:t>
            </a:r>
            <a:r>
              <a:rPr lang="en-AU" sz="2300" dirty="0" smtClean="0">
                <a:solidFill>
                  <a:schemeClr val="bg1"/>
                </a:solidFill>
                <a:latin typeface="Times New Roman" charset="0"/>
                <a:ea typeface="Times New Roman" charset="0"/>
                <a:cs typeface="Times New Roman" charset="0"/>
              </a:rPr>
              <a:t>who was;  is not;  and is about to rise ... and go to destruction</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2843808" y="1129308"/>
            <a:ext cx="6300192" cy="800219"/>
          </a:xfrm>
          <a:prstGeom prst="rect">
            <a:avLst/>
          </a:prstGeom>
          <a:noFill/>
        </p:spPr>
        <p:txBody>
          <a:bodyPr wrap="square" rtlCol="0">
            <a:spAutoFit/>
          </a:bodyPr>
          <a:lstStyle/>
          <a:p>
            <a:r>
              <a:rPr lang="en-AU" sz="2300" dirty="0" smtClean="0">
                <a:solidFill>
                  <a:schemeClr val="bg1"/>
                </a:solidFill>
                <a:latin typeface="Times New Roman" charset="0"/>
                <a:ea typeface="Times New Roman" charset="0"/>
                <a:cs typeface="Times New Roman" charset="0"/>
              </a:rPr>
              <a:t>– World leader who rises to power.  </a:t>
            </a:r>
          </a:p>
          <a:p>
            <a:r>
              <a:rPr lang="en-AU" sz="2300" dirty="0" smtClean="0">
                <a:solidFill>
                  <a:schemeClr val="bg1"/>
                </a:solidFill>
                <a:latin typeface="Times New Roman" charset="0"/>
                <a:ea typeface="Times New Roman" charset="0"/>
                <a:cs typeface="Times New Roman" charset="0"/>
              </a:rPr>
              <a:t>– </a:t>
            </a:r>
            <a:r>
              <a:rPr lang="en-AU" sz="2300" dirty="0" smtClean="0">
                <a:solidFill>
                  <a:schemeClr val="bg1"/>
                </a:solidFill>
                <a:latin typeface="Times New Roman" charset="0"/>
                <a:ea typeface="Times New Roman" charset="0"/>
                <a:cs typeface="Times New Roman" charset="0"/>
              </a:rPr>
              <a:t>Was fatally wounded, and yet lives</a:t>
            </a:r>
            <a:endParaRPr lang="en-AU" sz="23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251520" y="1458965"/>
            <a:ext cx="6300192" cy="446276"/>
          </a:xfrm>
          <a:prstGeom prst="rect">
            <a:avLst/>
          </a:prstGeom>
          <a:noFill/>
        </p:spPr>
        <p:txBody>
          <a:bodyPr wrap="square" rtlCol="0">
            <a:spAutoFit/>
          </a:bodyPr>
          <a:lstStyle/>
          <a:p>
            <a:r>
              <a:rPr lang="en-AU" sz="2300" dirty="0" smtClean="0">
                <a:solidFill>
                  <a:schemeClr val="bg1"/>
                </a:solidFill>
                <a:latin typeface="Times New Roman" charset="0"/>
                <a:ea typeface="Times New Roman" charset="0"/>
                <a:cs typeface="Times New Roman" charset="0"/>
              </a:rPr>
              <a:t>– </a:t>
            </a:r>
            <a:r>
              <a:rPr lang="en-AU" sz="2300" smtClean="0">
                <a:solidFill>
                  <a:schemeClr val="bg1"/>
                </a:solidFill>
                <a:latin typeface="Times New Roman" charset="0"/>
                <a:ea typeface="Times New Roman" charset="0"/>
                <a:cs typeface="Times New Roman" charset="0"/>
              </a:rPr>
              <a:t>Hates Babylon</a:t>
            </a:r>
            <a:endParaRPr lang="en-AU" sz="23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32230" y="2713484"/>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7 heads </a:t>
            </a:r>
            <a:r>
              <a:rPr lang="en-AU" sz="2300" dirty="0" smtClean="0">
                <a:solidFill>
                  <a:schemeClr val="bg1"/>
                </a:solidFill>
                <a:latin typeface="Times New Roman" charset="0"/>
                <a:ea typeface="Times New Roman" charset="0"/>
                <a:cs typeface="Times New Roman" charset="0"/>
              </a:rPr>
              <a:t>= 7 mountains / 7 kings / nations </a:t>
            </a:r>
            <a:r>
              <a:rPr lang="en-AU" sz="2300" smtClean="0">
                <a:solidFill>
                  <a:schemeClr val="bg1"/>
                </a:solidFill>
                <a:latin typeface="Times New Roman" charset="0"/>
                <a:ea typeface="Times New Roman" charset="0"/>
                <a:cs typeface="Times New Roman" charset="0"/>
              </a:rPr>
              <a:t>/ superpowers</a:t>
            </a:r>
            <a:endParaRPr lang="en-AU" sz="23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32919" y="3047598"/>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10 horns </a:t>
            </a:r>
            <a:r>
              <a:rPr lang="en-AU" sz="2300" dirty="0" smtClean="0">
                <a:solidFill>
                  <a:schemeClr val="bg1"/>
                </a:solidFill>
                <a:latin typeface="Times New Roman" charset="0"/>
                <a:ea typeface="Times New Roman" charset="0"/>
                <a:cs typeface="Times New Roman" charset="0"/>
              </a:rPr>
              <a:t>= rulers / nations who hand their power over to Antichrist</a:t>
            </a:r>
            <a:endParaRPr lang="en-AU" sz="23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32230" y="3425125"/>
            <a:ext cx="1371418" cy="800219"/>
          </a:xfrm>
          <a:prstGeom prst="rect">
            <a:avLst/>
          </a:prstGeom>
          <a:noFill/>
        </p:spPr>
        <p:txBody>
          <a:bodyPr wrap="square" rtlCol="0">
            <a:spAutoFit/>
          </a:bodyPr>
          <a:lstStyle/>
          <a:p>
            <a:r>
              <a:rPr lang="en-AU" sz="2300" u="sng" dirty="0" smtClean="0">
                <a:solidFill>
                  <a:srgbClr val="FFFF00"/>
                </a:solidFill>
                <a:latin typeface="Times New Roman" charset="0"/>
                <a:ea typeface="Times New Roman" charset="0"/>
                <a:cs typeface="Times New Roman" charset="0"/>
              </a:rPr>
              <a:t>The big picture</a:t>
            </a:r>
            <a:r>
              <a:rPr lang="en-AU" sz="2300" dirty="0" smtClean="0">
                <a:solidFill>
                  <a:srgbClr val="FFFF00"/>
                </a:solidFill>
                <a:latin typeface="Times New Roman" charset="0"/>
                <a:ea typeface="Times New Roman" charset="0"/>
                <a:cs typeface="Times New Roman" charset="0"/>
              </a:rPr>
              <a:t>:</a:t>
            </a:r>
            <a:endParaRPr lang="en-AU" sz="23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115616" y="3425125"/>
            <a:ext cx="7994776" cy="800219"/>
          </a:xfrm>
          <a:prstGeom prst="rect">
            <a:avLst/>
          </a:prstGeom>
          <a:noFill/>
        </p:spPr>
        <p:txBody>
          <a:bodyPr wrap="square" rtlCol="0">
            <a:spAutoFit/>
          </a:bodyPr>
          <a:lstStyle/>
          <a:p>
            <a:pPr marL="457200" indent="-457200">
              <a:buAutoNum type="arabicPeriod"/>
            </a:pPr>
            <a:r>
              <a:rPr lang="en-AU" sz="2300" dirty="0" smtClean="0">
                <a:solidFill>
                  <a:schemeClr val="bg1"/>
                </a:solidFill>
                <a:latin typeface="Times New Roman" charset="0"/>
                <a:ea typeface="Times New Roman" charset="0"/>
                <a:cs typeface="Times New Roman" charset="0"/>
              </a:rPr>
              <a:t>God is in control.  Babylon is judged &amp; destroyed </a:t>
            </a:r>
            <a:r>
              <a:rPr lang="mr-IN" sz="2300" dirty="0" smtClean="0">
                <a:solidFill>
                  <a:schemeClr val="bg1"/>
                </a:solidFill>
                <a:latin typeface="Times New Roman" charset="0"/>
                <a:ea typeface="Times New Roman" charset="0"/>
                <a:cs typeface="Times New Roman" charset="0"/>
              </a:rPr>
              <a:t>–</a:t>
            </a:r>
            <a:r>
              <a:rPr lang="en-AU" sz="2300" dirty="0" smtClean="0">
                <a:solidFill>
                  <a:schemeClr val="bg1"/>
                </a:solidFill>
                <a:latin typeface="Times New Roman" charset="0"/>
                <a:ea typeface="Times New Roman" charset="0"/>
                <a:cs typeface="Times New Roman" charset="0"/>
              </a:rPr>
              <a:t> by antichrist </a:t>
            </a:r>
            <a:r>
              <a:rPr lang="mr-IN" sz="2300" dirty="0" smtClean="0">
                <a:solidFill>
                  <a:schemeClr val="bg1"/>
                </a:solidFill>
                <a:latin typeface="Times New Roman" charset="0"/>
                <a:ea typeface="Times New Roman" charset="0"/>
                <a:cs typeface="Times New Roman" charset="0"/>
              </a:rPr>
              <a:t>–</a:t>
            </a:r>
            <a:r>
              <a:rPr lang="en-AU" sz="2300" dirty="0" smtClean="0">
                <a:solidFill>
                  <a:schemeClr val="bg1"/>
                </a:solidFill>
                <a:latin typeface="Times New Roman" charset="0"/>
                <a:ea typeface="Times New Roman" charset="0"/>
                <a:cs typeface="Times New Roman" charset="0"/>
              </a:rPr>
              <a:t> to fulfil God’s plan</a:t>
            </a:r>
            <a:endParaRPr lang="en-AU" sz="23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36984" y="4153644"/>
            <a:ext cx="9073407" cy="1154162"/>
          </a:xfrm>
          <a:prstGeom prst="rect">
            <a:avLst/>
          </a:prstGeom>
          <a:noFill/>
        </p:spPr>
        <p:txBody>
          <a:bodyPr wrap="square" rtlCol="0">
            <a:spAutoFit/>
          </a:bodyPr>
          <a:lstStyle/>
          <a:p>
            <a:pPr marL="457200" indent="-457200">
              <a:buFont typeface="+mj-lt"/>
              <a:buAutoNum type="arabicPeriod" startAt="2"/>
            </a:pPr>
            <a:r>
              <a:rPr lang="en-AU" sz="2300" dirty="0" smtClean="0">
                <a:solidFill>
                  <a:schemeClr val="bg1"/>
                </a:solidFill>
                <a:latin typeface="Times New Roman" charset="0"/>
                <a:ea typeface="Times New Roman" charset="0"/>
                <a:cs typeface="Times New Roman" charset="0"/>
              </a:rPr>
              <a:t>Antichrist’s reign will be very short</a:t>
            </a:r>
          </a:p>
          <a:p>
            <a:pPr marL="457200" indent="-457200">
              <a:buAutoNum type="arabicPeriod" startAt="2"/>
            </a:pPr>
            <a:r>
              <a:rPr lang="en-AU" sz="2300" dirty="0" smtClean="0">
                <a:solidFill>
                  <a:schemeClr val="bg1"/>
                </a:solidFill>
                <a:latin typeface="Times New Roman" charset="0"/>
                <a:ea typeface="Times New Roman" charset="0"/>
                <a:cs typeface="Times New Roman" charset="0"/>
              </a:rPr>
              <a:t>Jesus Christ is King of Kings and Lord of Lords.  Victorious</a:t>
            </a:r>
          </a:p>
          <a:p>
            <a:pPr marL="457200" indent="-457200">
              <a:buAutoNum type="arabicPeriod" startAt="2"/>
            </a:pPr>
            <a:r>
              <a:rPr lang="en-AU" sz="2300" dirty="0" smtClean="0">
                <a:solidFill>
                  <a:schemeClr val="bg1"/>
                </a:solidFill>
                <a:latin typeface="Times New Roman" charset="0"/>
                <a:ea typeface="Times New Roman" charset="0"/>
                <a:cs typeface="Times New Roman" charset="0"/>
              </a:rPr>
              <a:t>Those who are victorious with Jesus are called, chosen and faithful</a:t>
            </a:r>
            <a:endParaRPr lang="en-AU" sz="2300" dirty="0" smtClean="0">
              <a:solidFill>
                <a:schemeClr val="bg1"/>
              </a:solidFill>
              <a:latin typeface="Times New Roman" charset="0"/>
              <a:ea typeface="Times New Roman" charset="0"/>
              <a:cs typeface="Times New Roman" charset="0"/>
            </a:endParaRPr>
          </a:p>
        </p:txBody>
      </p:sp>
      <p:cxnSp>
        <p:nvCxnSpPr>
          <p:cNvPr id="3" name="Straight Connector 2"/>
          <p:cNvCxnSpPr/>
          <p:nvPr/>
        </p:nvCxnSpPr>
        <p:spPr>
          <a:xfrm>
            <a:off x="32230" y="3425125"/>
            <a:ext cx="9078161" cy="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0" y="5243327"/>
            <a:ext cx="9144000"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God frustrates His enemies so they turn on one another.  Evil destroys evil.</a:t>
            </a:r>
            <a:endParaRPr lang="en-AU" sz="23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 grpId="0"/>
      <p:bldP spid="6" grpId="0" animBg="1"/>
      <p:bldP spid="7" grpId="0"/>
      <p:bldP spid="8" grpId="0"/>
      <p:bldP spid="9" grpId="0"/>
      <p:bldP spid="13" grpId="0"/>
      <p:bldP spid="14" grpId="0"/>
      <p:bldP spid="15" grpId="0"/>
      <p:bldP spid="16" grpId="0" build="p"/>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9188"/>
            <a:ext cx="7380312" cy="5683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589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12113"/>
            <a:ext cx="9078162" cy="800219"/>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Great Prostitute </a:t>
            </a:r>
            <a:r>
              <a:rPr lang="en-AU" sz="2300" dirty="0" smtClean="0">
                <a:solidFill>
                  <a:schemeClr val="bg1"/>
                </a:solidFill>
                <a:latin typeface="Times New Roman" charset="0"/>
                <a:ea typeface="Times New Roman" charset="0"/>
                <a:cs typeface="Times New Roman" charset="0"/>
              </a:rPr>
              <a:t>= The Great City “Babylon” = man in Godless civilisation (against God and against His children)</a:t>
            </a:r>
            <a:endParaRPr lang="en-AU" sz="2300" dirty="0" smtClean="0">
              <a:solidFill>
                <a:schemeClr val="bg1"/>
              </a:solidFill>
              <a:latin typeface="Times New Roman" charset="0"/>
              <a:ea typeface="Times New Roman" charset="0"/>
              <a:cs typeface="Times New Roman" charset="0"/>
            </a:endParaRPr>
          </a:p>
        </p:txBody>
      </p:sp>
      <p:sp>
        <p:nvSpPr>
          <p:cNvPr id="5" name="TextBox 4"/>
          <p:cNvSpPr txBox="1"/>
          <p:nvPr/>
        </p:nvSpPr>
        <p:spPr>
          <a:xfrm>
            <a:off x="0" y="670919"/>
            <a:ext cx="2915816"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The Beast </a:t>
            </a:r>
            <a:r>
              <a:rPr lang="en-AU" sz="2300" dirty="0" smtClean="0">
                <a:solidFill>
                  <a:schemeClr val="bg1"/>
                </a:solidFill>
                <a:latin typeface="Times New Roman" charset="0"/>
                <a:ea typeface="Times New Roman" charset="0"/>
                <a:cs typeface="Times New Roman" charset="0"/>
              </a:rPr>
              <a:t>= </a:t>
            </a:r>
            <a:r>
              <a:rPr lang="en-AU" sz="2300" smtClean="0">
                <a:solidFill>
                  <a:schemeClr val="bg1"/>
                </a:solidFill>
                <a:latin typeface="Times New Roman" charset="0"/>
                <a:ea typeface="Times New Roman" charset="0"/>
                <a:cs typeface="Times New Roman" charset="0"/>
              </a:rPr>
              <a:t>Antichrist  </a:t>
            </a:r>
            <a:endParaRPr lang="en-AU" sz="23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2843808" y="670919"/>
            <a:ext cx="6300192" cy="800219"/>
          </a:xfrm>
          <a:prstGeom prst="rect">
            <a:avLst/>
          </a:prstGeom>
          <a:noFill/>
        </p:spPr>
        <p:txBody>
          <a:bodyPr wrap="square" rtlCol="0">
            <a:spAutoFit/>
          </a:bodyPr>
          <a:lstStyle/>
          <a:p>
            <a:r>
              <a:rPr lang="en-AU" sz="2300" dirty="0" smtClean="0">
                <a:solidFill>
                  <a:schemeClr val="bg1"/>
                </a:solidFill>
                <a:latin typeface="Times New Roman" charset="0"/>
                <a:ea typeface="Times New Roman" charset="0"/>
                <a:cs typeface="Times New Roman" charset="0"/>
              </a:rPr>
              <a:t>– World leader who rises to power.  </a:t>
            </a:r>
          </a:p>
          <a:p>
            <a:r>
              <a:rPr lang="en-AU" sz="2300" dirty="0" smtClean="0">
                <a:solidFill>
                  <a:schemeClr val="bg1"/>
                </a:solidFill>
                <a:latin typeface="Times New Roman" charset="0"/>
                <a:ea typeface="Times New Roman" charset="0"/>
                <a:cs typeface="Times New Roman" charset="0"/>
              </a:rPr>
              <a:t>– </a:t>
            </a:r>
            <a:r>
              <a:rPr lang="en-AU" sz="2300" dirty="0" smtClean="0">
                <a:solidFill>
                  <a:schemeClr val="bg1"/>
                </a:solidFill>
                <a:latin typeface="Times New Roman" charset="0"/>
                <a:ea typeface="Times New Roman" charset="0"/>
                <a:cs typeface="Times New Roman" charset="0"/>
              </a:rPr>
              <a:t>Was fatally wounded, and yet lives</a:t>
            </a:r>
            <a:endParaRPr lang="en-AU" sz="2300" dirty="0" smtClean="0">
              <a:solidFill>
                <a:schemeClr val="bg1"/>
              </a:solidFill>
              <a:latin typeface="Times New Roman" charset="0"/>
              <a:ea typeface="Times New Roman" charset="0"/>
              <a:cs typeface="Times New Roman" charset="0"/>
            </a:endParaRPr>
          </a:p>
        </p:txBody>
      </p:sp>
      <p:sp>
        <p:nvSpPr>
          <p:cNvPr id="8" name="TextBox 7"/>
          <p:cNvSpPr txBox="1"/>
          <p:nvPr/>
        </p:nvSpPr>
        <p:spPr>
          <a:xfrm>
            <a:off x="251520" y="1000576"/>
            <a:ext cx="6300192" cy="446276"/>
          </a:xfrm>
          <a:prstGeom prst="rect">
            <a:avLst/>
          </a:prstGeom>
          <a:noFill/>
        </p:spPr>
        <p:txBody>
          <a:bodyPr wrap="square" rtlCol="0">
            <a:spAutoFit/>
          </a:bodyPr>
          <a:lstStyle/>
          <a:p>
            <a:r>
              <a:rPr lang="en-AU" sz="2300" dirty="0" smtClean="0">
                <a:solidFill>
                  <a:schemeClr val="bg1"/>
                </a:solidFill>
                <a:latin typeface="Times New Roman" charset="0"/>
                <a:ea typeface="Times New Roman" charset="0"/>
                <a:cs typeface="Times New Roman" charset="0"/>
              </a:rPr>
              <a:t>– </a:t>
            </a:r>
            <a:r>
              <a:rPr lang="en-AU" sz="2300" smtClean="0">
                <a:solidFill>
                  <a:schemeClr val="bg1"/>
                </a:solidFill>
                <a:latin typeface="Times New Roman" charset="0"/>
                <a:ea typeface="Times New Roman" charset="0"/>
                <a:cs typeface="Times New Roman" charset="0"/>
              </a:rPr>
              <a:t>Hates Babylon</a:t>
            </a:r>
            <a:endParaRPr lang="en-AU" sz="23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0" y="1353951"/>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7 heads </a:t>
            </a:r>
            <a:r>
              <a:rPr lang="en-AU" sz="2300" dirty="0" smtClean="0">
                <a:solidFill>
                  <a:schemeClr val="bg1"/>
                </a:solidFill>
                <a:latin typeface="Times New Roman" charset="0"/>
                <a:ea typeface="Times New Roman" charset="0"/>
                <a:cs typeface="Times New Roman" charset="0"/>
              </a:rPr>
              <a:t>= 7 mountains / 7 kings / nations </a:t>
            </a:r>
            <a:r>
              <a:rPr lang="en-AU" sz="2300" smtClean="0">
                <a:solidFill>
                  <a:schemeClr val="bg1"/>
                </a:solidFill>
                <a:latin typeface="Times New Roman" charset="0"/>
                <a:ea typeface="Times New Roman" charset="0"/>
                <a:cs typeface="Times New Roman" charset="0"/>
              </a:rPr>
              <a:t>/ superpowers</a:t>
            </a:r>
            <a:endParaRPr lang="en-AU" sz="23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689" y="1688065"/>
            <a:ext cx="9078162" cy="446276"/>
          </a:xfrm>
          <a:prstGeom prst="rect">
            <a:avLst/>
          </a:prstGeom>
          <a:noFill/>
        </p:spPr>
        <p:txBody>
          <a:bodyPr wrap="square" rtlCol="0">
            <a:spAutoFit/>
          </a:bodyPr>
          <a:lstStyle/>
          <a:p>
            <a:r>
              <a:rPr lang="en-AU" sz="2300" dirty="0" smtClean="0">
                <a:solidFill>
                  <a:srgbClr val="FFFF00"/>
                </a:solidFill>
                <a:latin typeface="Times New Roman" charset="0"/>
                <a:ea typeface="Times New Roman" charset="0"/>
                <a:cs typeface="Times New Roman" charset="0"/>
              </a:rPr>
              <a:t>10 horns </a:t>
            </a:r>
            <a:r>
              <a:rPr lang="en-AU" sz="2300" dirty="0" smtClean="0">
                <a:solidFill>
                  <a:schemeClr val="bg1"/>
                </a:solidFill>
                <a:latin typeface="Times New Roman" charset="0"/>
                <a:ea typeface="Times New Roman" charset="0"/>
                <a:cs typeface="Times New Roman" charset="0"/>
              </a:rPr>
              <a:t>= rulers / nations who hand their power over to Antichrist</a:t>
            </a:r>
            <a:endParaRPr lang="en-AU" sz="2300" dirty="0" smtClean="0">
              <a:solidFill>
                <a:schemeClr val="bg1"/>
              </a:solidFill>
              <a:latin typeface="Times New Roman" charset="0"/>
              <a:ea typeface="Times New Roman" charset="0"/>
              <a:cs typeface="Times New Roman" charset="0"/>
            </a:endParaRPr>
          </a:p>
        </p:txBody>
      </p:sp>
      <p:sp>
        <p:nvSpPr>
          <p:cNvPr id="14" name="TextBox 13"/>
          <p:cNvSpPr txBox="1"/>
          <p:nvPr/>
        </p:nvSpPr>
        <p:spPr>
          <a:xfrm>
            <a:off x="0" y="2065592"/>
            <a:ext cx="1371418" cy="800219"/>
          </a:xfrm>
          <a:prstGeom prst="rect">
            <a:avLst/>
          </a:prstGeom>
          <a:noFill/>
        </p:spPr>
        <p:txBody>
          <a:bodyPr wrap="square" rtlCol="0">
            <a:spAutoFit/>
          </a:bodyPr>
          <a:lstStyle/>
          <a:p>
            <a:r>
              <a:rPr lang="en-AU" sz="2300" u="sng" dirty="0" smtClean="0">
                <a:solidFill>
                  <a:srgbClr val="FFFF00"/>
                </a:solidFill>
                <a:latin typeface="Times New Roman" charset="0"/>
                <a:ea typeface="Times New Roman" charset="0"/>
                <a:cs typeface="Times New Roman" charset="0"/>
              </a:rPr>
              <a:t>The big picture</a:t>
            </a:r>
            <a:r>
              <a:rPr lang="en-AU" sz="2300" dirty="0" smtClean="0">
                <a:solidFill>
                  <a:srgbClr val="FFFF00"/>
                </a:solidFill>
                <a:latin typeface="Times New Roman" charset="0"/>
                <a:ea typeface="Times New Roman" charset="0"/>
                <a:cs typeface="Times New Roman" charset="0"/>
              </a:rPr>
              <a:t>:</a:t>
            </a:r>
            <a:endParaRPr lang="en-AU" sz="2300" dirty="0" smtClean="0">
              <a:solidFill>
                <a:schemeClr val="bg1"/>
              </a:solidFill>
              <a:latin typeface="Times New Roman" charset="0"/>
              <a:ea typeface="Times New Roman" charset="0"/>
              <a:cs typeface="Times New Roman" charset="0"/>
            </a:endParaRPr>
          </a:p>
        </p:txBody>
      </p:sp>
      <p:sp>
        <p:nvSpPr>
          <p:cNvPr id="15" name="TextBox 14"/>
          <p:cNvSpPr txBox="1"/>
          <p:nvPr/>
        </p:nvSpPr>
        <p:spPr>
          <a:xfrm>
            <a:off x="1083386" y="2065592"/>
            <a:ext cx="7994776" cy="800219"/>
          </a:xfrm>
          <a:prstGeom prst="rect">
            <a:avLst/>
          </a:prstGeom>
          <a:noFill/>
        </p:spPr>
        <p:txBody>
          <a:bodyPr wrap="square" rtlCol="0">
            <a:spAutoFit/>
          </a:bodyPr>
          <a:lstStyle/>
          <a:p>
            <a:pPr marL="457200" indent="-457200">
              <a:buAutoNum type="arabicPeriod"/>
            </a:pPr>
            <a:r>
              <a:rPr lang="en-AU" sz="2300" dirty="0" smtClean="0">
                <a:solidFill>
                  <a:schemeClr val="bg1"/>
                </a:solidFill>
                <a:latin typeface="Times New Roman" charset="0"/>
                <a:ea typeface="Times New Roman" charset="0"/>
                <a:cs typeface="Times New Roman" charset="0"/>
              </a:rPr>
              <a:t>God is in control.  Babylon is judged &amp; destroyed </a:t>
            </a:r>
            <a:r>
              <a:rPr lang="mr-IN" sz="2300" dirty="0" smtClean="0">
                <a:solidFill>
                  <a:schemeClr val="bg1"/>
                </a:solidFill>
                <a:latin typeface="Times New Roman" charset="0"/>
                <a:ea typeface="Times New Roman" charset="0"/>
                <a:cs typeface="Times New Roman" charset="0"/>
              </a:rPr>
              <a:t>–</a:t>
            </a:r>
            <a:r>
              <a:rPr lang="en-AU" sz="2300" dirty="0" smtClean="0">
                <a:solidFill>
                  <a:schemeClr val="bg1"/>
                </a:solidFill>
                <a:latin typeface="Times New Roman" charset="0"/>
                <a:ea typeface="Times New Roman" charset="0"/>
                <a:cs typeface="Times New Roman" charset="0"/>
              </a:rPr>
              <a:t> by antichrist </a:t>
            </a:r>
            <a:r>
              <a:rPr lang="mr-IN" sz="2300" dirty="0" smtClean="0">
                <a:solidFill>
                  <a:schemeClr val="bg1"/>
                </a:solidFill>
                <a:latin typeface="Times New Roman" charset="0"/>
                <a:ea typeface="Times New Roman" charset="0"/>
                <a:cs typeface="Times New Roman" charset="0"/>
              </a:rPr>
              <a:t>–</a:t>
            </a:r>
            <a:r>
              <a:rPr lang="en-AU" sz="2300" dirty="0" smtClean="0">
                <a:solidFill>
                  <a:schemeClr val="bg1"/>
                </a:solidFill>
                <a:latin typeface="Times New Roman" charset="0"/>
                <a:ea typeface="Times New Roman" charset="0"/>
                <a:cs typeface="Times New Roman" charset="0"/>
              </a:rPr>
              <a:t> to fulfil God’s plan</a:t>
            </a:r>
            <a:endParaRPr lang="en-AU" sz="23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4754" y="2794111"/>
            <a:ext cx="9073407" cy="1154162"/>
          </a:xfrm>
          <a:prstGeom prst="rect">
            <a:avLst/>
          </a:prstGeom>
          <a:noFill/>
        </p:spPr>
        <p:txBody>
          <a:bodyPr wrap="square" rtlCol="0">
            <a:spAutoFit/>
          </a:bodyPr>
          <a:lstStyle/>
          <a:p>
            <a:pPr marL="457200" indent="-457200">
              <a:buFont typeface="+mj-lt"/>
              <a:buAutoNum type="arabicPeriod" startAt="2"/>
            </a:pPr>
            <a:r>
              <a:rPr lang="en-AU" sz="2300" dirty="0" smtClean="0">
                <a:solidFill>
                  <a:schemeClr val="bg1"/>
                </a:solidFill>
                <a:latin typeface="Times New Roman" charset="0"/>
                <a:ea typeface="Times New Roman" charset="0"/>
                <a:cs typeface="Times New Roman" charset="0"/>
              </a:rPr>
              <a:t>Antichrist’s reign will be very short</a:t>
            </a:r>
          </a:p>
          <a:p>
            <a:pPr marL="457200" indent="-457200">
              <a:buAutoNum type="arabicPeriod" startAt="2"/>
            </a:pPr>
            <a:r>
              <a:rPr lang="en-AU" sz="2300" dirty="0" smtClean="0">
                <a:solidFill>
                  <a:schemeClr val="bg1"/>
                </a:solidFill>
                <a:latin typeface="Times New Roman" charset="0"/>
                <a:ea typeface="Times New Roman" charset="0"/>
                <a:cs typeface="Times New Roman" charset="0"/>
              </a:rPr>
              <a:t>Jesus Christ is King of Kings and Lord of Lords.  Victorious</a:t>
            </a:r>
          </a:p>
          <a:p>
            <a:pPr marL="457200" indent="-457200">
              <a:buAutoNum type="arabicPeriod" startAt="2"/>
            </a:pPr>
            <a:r>
              <a:rPr lang="en-AU" sz="2300" dirty="0" smtClean="0">
                <a:solidFill>
                  <a:schemeClr val="bg1"/>
                </a:solidFill>
                <a:latin typeface="Times New Roman" charset="0"/>
                <a:ea typeface="Times New Roman" charset="0"/>
                <a:cs typeface="Times New Roman" charset="0"/>
              </a:rPr>
              <a:t>Those who are victorious with Jesus are called, chosen and faithful</a:t>
            </a:r>
            <a:endParaRPr lang="en-AU" sz="2300" dirty="0" smtClean="0">
              <a:solidFill>
                <a:schemeClr val="bg1"/>
              </a:solidFill>
              <a:latin typeface="Times New Roman" charset="0"/>
              <a:ea typeface="Times New Roman" charset="0"/>
              <a:cs typeface="Times New Roman" charset="0"/>
            </a:endParaRPr>
          </a:p>
        </p:txBody>
      </p:sp>
      <p:cxnSp>
        <p:nvCxnSpPr>
          <p:cNvPr id="3" name="Straight Connector 2"/>
          <p:cNvCxnSpPr/>
          <p:nvPr/>
        </p:nvCxnSpPr>
        <p:spPr>
          <a:xfrm>
            <a:off x="0" y="2065592"/>
            <a:ext cx="9078161" cy="0"/>
          </a:xfrm>
          <a:prstGeom prst="line">
            <a:avLst/>
          </a:prstGeom>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32230" y="3883794"/>
            <a:ext cx="9176230" cy="1154162"/>
          </a:xfrm>
          <a:prstGeom prst="rect">
            <a:avLst/>
          </a:prstGeom>
          <a:noFill/>
        </p:spPr>
        <p:txBody>
          <a:bodyPr wrap="square" rtlCol="0">
            <a:spAutoFit/>
          </a:bodyPr>
          <a:lstStyle/>
          <a:p>
            <a:pPr marL="342900" indent="-342900">
              <a:buFont typeface="Arial" charset="0"/>
              <a:buChar char="•"/>
            </a:pPr>
            <a:r>
              <a:rPr lang="en-AU" sz="2300" dirty="0" smtClean="0">
                <a:solidFill>
                  <a:srgbClr val="FFFF00"/>
                </a:solidFill>
                <a:latin typeface="Times New Roman" charset="0"/>
                <a:ea typeface="Times New Roman" charset="0"/>
                <a:cs typeface="Times New Roman" charset="0"/>
              </a:rPr>
              <a:t>God frustrates His enemies so they turn on one another. Evil destroys evil</a:t>
            </a:r>
          </a:p>
          <a:p>
            <a:pPr marL="342900" indent="-342900">
              <a:buFont typeface="Arial" charset="0"/>
              <a:buChar char="•"/>
            </a:pPr>
            <a:r>
              <a:rPr lang="en-AU" sz="2300" dirty="0" smtClean="0">
                <a:solidFill>
                  <a:srgbClr val="FFFF00"/>
                </a:solidFill>
                <a:latin typeface="Times New Roman" charset="0"/>
                <a:ea typeface="Times New Roman" charset="0"/>
                <a:cs typeface="Times New Roman" charset="0"/>
              </a:rPr>
              <a:t>Babylon rides on the back of Antichrist </a:t>
            </a:r>
            <a:r>
              <a:rPr lang="mr-IN" sz="2300" dirty="0" smtClean="0">
                <a:solidFill>
                  <a:srgbClr val="FFFF00"/>
                </a:solidFill>
                <a:latin typeface="Times New Roman" charset="0"/>
                <a:ea typeface="Times New Roman" charset="0"/>
                <a:cs typeface="Times New Roman" charset="0"/>
              </a:rPr>
              <a:t>–</a:t>
            </a:r>
            <a:r>
              <a:rPr lang="en-AU" sz="2300" dirty="0" smtClean="0">
                <a:solidFill>
                  <a:srgbClr val="FFFF00"/>
                </a:solidFill>
                <a:latin typeface="Times New Roman" charset="0"/>
                <a:ea typeface="Times New Roman" charset="0"/>
                <a:cs typeface="Times New Roman" charset="0"/>
              </a:rPr>
              <a:t> tied together;  interdependent</a:t>
            </a:r>
          </a:p>
          <a:p>
            <a:pPr marL="342900" indent="-342900">
              <a:buFont typeface="Arial" charset="0"/>
              <a:buChar char="•"/>
            </a:pPr>
            <a:r>
              <a:rPr lang="en-AU" sz="2300" u="sng" dirty="0" smtClean="0">
                <a:solidFill>
                  <a:srgbClr val="FFFF00"/>
                </a:solidFill>
                <a:latin typeface="Times New Roman" charset="0"/>
                <a:ea typeface="Times New Roman" charset="0"/>
                <a:cs typeface="Times New Roman" charset="0"/>
              </a:rPr>
              <a:t>A Satanic ideal sets itself against Godless society</a:t>
            </a:r>
          </a:p>
        </p:txBody>
      </p:sp>
      <p:sp>
        <p:nvSpPr>
          <p:cNvPr id="17" name="TextBox 16"/>
          <p:cNvSpPr txBox="1"/>
          <p:nvPr/>
        </p:nvSpPr>
        <p:spPr>
          <a:xfrm>
            <a:off x="240886" y="5055329"/>
            <a:ext cx="8784976" cy="446276"/>
          </a:xfrm>
          <a:prstGeom prst="rect">
            <a:avLst/>
          </a:prstGeom>
          <a:noFill/>
        </p:spPr>
        <p:txBody>
          <a:bodyPr wrap="square" rtlCol="0">
            <a:spAutoFit/>
          </a:bodyPr>
          <a:lstStyle/>
          <a:p>
            <a:r>
              <a:rPr lang="en-AU" sz="2300" dirty="0" smtClean="0">
                <a:solidFill>
                  <a:schemeClr val="bg1"/>
                </a:solidFill>
                <a:latin typeface="Times New Roman" charset="0"/>
                <a:ea typeface="Times New Roman" charset="0"/>
                <a:cs typeface="Times New Roman" charset="0"/>
              </a:rPr>
              <a:t>We do not belong to Babylon; or to Antichrist;  </a:t>
            </a:r>
            <a:r>
              <a:rPr lang="en-AU" sz="2300" u="sng" dirty="0" smtClean="0">
                <a:solidFill>
                  <a:schemeClr val="bg1"/>
                </a:solidFill>
                <a:latin typeface="Times New Roman" charset="0"/>
                <a:ea typeface="Times New Roman" charset="0"/>
                <a:cs typeface="Times New Roman" charset="0"/>
              </a:rPr>
              <a:t>Faithful to Christ alone</a:t>
            </a:r>
            <a:endParaRPr lang="en-AU" sz="2300" u="sng"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72166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46245</TotalTime>
  <Words>483</Words>
  <Application>Microsoft Macintosh PowerPoint</Application>
  <PresentationFormat>On-screen Show (16:10)</PresentationFormat>
  <Paragraphs>63</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535</cp:revision>
  <cp:lastPrinted>2017-08-12T06:58:12Z</cp:lastPrinted>
  <dcterms:created xsi:type="dcterms:W3CDTF">2016-11-04T06:28:01Z</dcterms:created>
  <dcterms:modified xsi:type="dcterms:W3CDTF">2017-08-12T07:08:17Z</dcterms:modified>
</cp:coreProperties>
</file>